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13" r:id="rId1"/>
  </p:sldMasterIdLst>
  <p:notesMasterIdLst>
    <p:notesMasterId r:id="rId15"/>
  </p:notesMasterIdLst>
  <p:sldIdLst>
    <p:sldId id="256" r:id="rId2"/>
    <p:sldId id="261" r:id="rId3"/>
    <p:sldId id="267" r:id="rId4"/>
    <p:sldId id="266" r:id="rId5"/>
    <p:sldId id="257" r:id="rId6"/>
    <p:sldId id="264" r:id="rId7"/>
    <p:sldId id="265" r:id="rId8"/>
    <p:sldId id="262" r:id="rId9"/>
    <p:sldId id="263" r:id="rId10"/>
    <p:sldId id="260" r:id="rId11"/>
    <p:sldId id="269" r:id="rId12"/>
    <p:sldId id="268" r:id="rId13"/>
    <p:sldId id="25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24" autoAdjust="0"/>
    <p:restoredTop sz="94694"/>
  </p:normalViewPr>
  <p:slideViewPr>
    <p:cSldViewPr snapToGrid="0" snapToObjects="1">
      <p:cViewPr varScale="1">
        <p:scale>
          <a:sx n="199" d="100"/>
          <a:sy n="199" d="100"/>
        </p:scale>
        <p:origin x="1184"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0A31E-3CF2-E041-B2F9-4DFD82308F1E}" type="datetimeFigureOut">
              <a:rPr lang="en-US" smtClean="0"/>
              <a:t>4/16/18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F7AFA-E002-E64F-93C0-63EFBDE9D7E8}" type="slidenum">
              <a:rPr lang="en-US" smtClean="0"/>
              <a:t>‹#›</a:t>
            </a:fld>
            <a:endParaRPr lang="en-US"/>
          </a:p>
        </p:txBody>
      </p:sp>
    </p:spTree>
    <p:extLst>
      <p:ext uri="{BB962C8B-B14F-4D97-AF65-F5344CB8AC3E}">
        <p14:creationId xmlns:p14="http://schemas.microsoft.com/office/powerpoint/2010/main" val="1409556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D19FB2-3AAB-4D03-B13A-2960828C78E3}" type="datetimeFigureOut">
              <a:rPr lang="en-US" smtClean="0"/>
              <a:t>4/16/18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4/16/18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4/16/18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4/16/18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4/16/18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4/16/18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4/16/18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4/16/18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7884882-FB12-4BC8-9960-9AD8104D7FAE}" type="datetimeFigureOut">
              <a:rPr lang="en-US" smtClean="0"/>
              <a:t>4/16/18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405079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7D1BD23-6E54-4D9D-AD88-A2813C73CC25}" type="datetimeFigureOut">
              <a:rPr lang="en-US" smtClean="0"/>
              <a:t>4/16/18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chemeClr val="tx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1471A834-4F3C-4AF9-9C74-05EC35A0F292}" type="datetimeFigureOut">
              <a:rPr lang="en-US" smtClean="0"/>
              <a:t>4/16/18</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smtClean="0"/>
              <a:t>
              </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1CF1133-3259-4C45-BABA-5B62D9C6F78D}" type="datetimeFigureOut">
              <a:rPr lang="en-US" smtClean="0"/>
              <a:t>4/16/18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710975"/>
      </p:ext>
    </p:extLst>
  </p:cSld>
  <p:clrMap bg1="dk1" tx1="lt1" bg2="dk2" tx2="lt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1OOLOD8tQ8U" TargetMode="External"/><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hyperlink" Target="https://www.sultanandthesaintfilm.com/"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openxmlformats.org/officeDocument/2006/relationships/video" Target="NULL" TargetMode="External"/><Relationship Id="rId2" Type="http://schemas.microsoft.com/office/2007/relationships/media" Target="https://www.youtube.com/embed/1OOLOD8tQ8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www.usccb.org/beliefs-and-teachings/ecumenical-and-interreligious/interreligious/upload/2013-Understanding-Islam-Guide-for-Catholic-Educators-Final-Version-09112013.pdf" TargetMode="External"/><Relationship Id="rId4" Type="http://schemas.openxmlformats.org/officeDocument/2006/relationships/hyperlink" Target="http://religion.oxfordre.com/view/10.1093/acrefore/9780199340378.001.0001/acrefore-9780199340378-e-11" TargetMode="External"/><Relationship Id="rId1" Type="http://schemas.openxmlformats.org/officeDocument/2006/relationships/slideLayout" Target="../slideLayouts/slideLayout2.xml"/><Relationship Id="rId2" Type="http://schemas.openxmlformats.org/officeDocument/2006/relationships/hyperlink" Target="https://islamfyi.princeton.ed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ridge.georgetown.edu/wp-content/uploads/pdf/Bridge_DangerDialogueSummary.pdf" TargetMode="External"/><Relationship Id="rId3" Type="http://schemas.openxmlformats.org/officeDocument/2006/relationships/hyperlink" Target="http://bridge.georgetown.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hyperlink" Target="https://www.ncronline.org/news/world/common-word-10-years-christians-and-muslims-must-work-together-peace" TargetMode="External"/><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hyperlink" Target="http://www.acommonword.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2.vatican.va/content/francesco/en/apost_exhortations/documents/papa-francesco_esortazione-ap_20180319_gaudete-et-exsultate.html" TargetMode="External"/><Relationship Id="rId3" Type="http://schemas.openxmlformats.org/officeDocument/2006/relationships/image" Target="../media/image3.tiff"/></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randeis.edu/crown/publications/cp/CP3.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arrakeshdeclaratio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561275" cy="3566160"/>
          </a:xfrm>
        </p:spPr>
        <p:txBody>
          <a:bodyPr>
            <a:normAutofit fontScale="90000"/>
          </a:bodyPr>
          <a:lstStyle/>
          <a:p>
            <a:r>
              <a:rPr lang="en-US" dirty="0" smtClean="0"/>
              <a:t>Catholic – Muslim Relations: </a:t>
            </a:r>
            <a:br>
              <a:rPr lang="en-US" dirty="0" smtClean="0"/>
            </a:br>
            <a:r>
              <a:rPr lang="en-US" dirty="0" smtClean="0"/>
              <a:t>Current Perspectives &amp; Future Directions</a:t>
            </a:r>
            <a:endParaRPr lang="en-US" dirty="0"/>
          </a:p>
        </p:txBody>
      </p:sp>
      <p:sp>
        <p:nvSpPr>
          <p:cNvPr id="3" name="Subtitle 2"/>
          <p:cNvSpPr>
            <a:spLocks noGrp="1"/>
          </p:cNvSpPr>
          <p:nvPr>
            <p:ph type="subTitle" idx="1"/>
          </p:nvPr>
        </p:nvSpPr>
        <p:spPr>
          <a:xfrm>
            <a:off x="1100051" y="4455620"/>
            <a:ext cx="10058400" cy="1570275"/>
          </a:xfrm>
        </p:spPr>
        <p:txBody>
          <a:bodyPr>
            <a:normAutofit/>
          </a:bodyPr>
          <a:lstStyle/>
          <a:p>
            <a:r>
              <a:rPr lang="en-US" dirty="0" smtClean="0"/>
              <a:t>Omer </a:t>
            </a:r>
            <a:r>
              <a:rPr lang="en-US" dirty="0" err="1" smtClean="0"/>
              <a:t>Bajwa</a:t>
            </a:r>
            <a:endParaRPr lang="en-US" dirty="0" smtClean="0"/>
          </a:p>
          <a:p>
            <a:r>
              <a:rPr lang="en-US" dirty="0" smtClean="0"/>
              <a:t>Director of Muslim Life at </a:t>
            </a:r>
            <a:r>
              <a:rPr lang="en-US" dirty="0" err="1" smtClean="0"/>
              <a:t>yale</a:t>
            </a:r>
            <a:endParaRPr lang="en-US" dirty="0" smtClean="0"/>
          </a:p>
          <a:p>
            <a:r>
              <a:rPr lang="en-US" dirty="0" err="1" smtClean="0"/>
              <a:t>Omer.bajwa@yale.edu</a:t>
            </a:r>
            <a:endParaRPr lang="en-US" dirty="0" smtClean="0"/>
          </a:p>
        </p:txBody>
      </p:sp>
    </p:spTree>
    <p:extLst>
      <p:ext uri="{BB962C8B-B14F-4D97-AF65-F5344CB8AC3E}">
        <p14:creationId xmlns:p14="http://schemas.microsoft.com/office/powerpoint/2010/main" val="1510423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802" y="286603"/>
            <a:ext cx="10058400" cy="1450757"/>
          </a:xfrm>
        </p:spPr>
        <p:txBody>
          <a:bodyPr/>
          <a:lstStyle/>
          <a:p>
            <a:r>
              <a:rPr lang="en-US" dirty="0" smtClean="0"/>
              <a:t>“The Sultan &amp; the Saint”</a:t>
            </a:r>
            <a:endParaRPr lang="en-US" dirty="0"/>
          </a:p>
        </p:txBody>
      </p:sp>
      <p:sp>
        <p:nvSpPr>
          <p:cNvPr id="3" name="Content Placeholder 2"/>
          <p:cNvSpPr>
            <a:spLocks noGrp="1"/>
          </p:cNvSpPr>
          <p:nvPr>
            <p:ph idx="1"/>
          </p:nvPr>
        </p:nvSpPr>
        <p:spPr>
          <a:xfrm>
            <a:off x="974450" y="1845733"/>
            <a:ext cx="5849431" cy="4778871"/>
          </a:xfrm>
        </p:spPr>
        <p:txBody>
          <a:bodyPr>
            <a:normAutofit/>
          </a:bodyPr>
          <a:lstStyle/>
          <a:p>
            <a:r>
              <a:rPr lang="en-US" dirty="0"/>
              <a:t>In 1219, in the midst of the disastrous Fifth Crusade, </a:t>
            </a:r>
            <a:r>
              <a:rPr lang="en-US" dirty="0" smtClean="0"/>
              <a:t>Saint Francis of Assisi crossed </a:t>
            </a:r>
            <a:r>
              <a:rPr lang="en-US" dirty="0"/>
              <a:t>enemy lines to gain an audience with al-</a:t>
            </a:r>
            <a:r>
              <a:rPr lang="en-US" dirty="0" err="1"/>
              <a:t>Kamil</a:t>
            </a:r>
            <a:r>
              <a:rPr lang="en-US" dirty="0"/>
              <a:t>, the </a:t>
            </a:r>
            <a:r>
              <a:rPr lang="en-US" dirty="0" smtClean="0"/>
              <a:t>Sultan </a:t>
            </a:r>
            <a:r>
              <a:rPr lang="en-US" dirty="0"/>
              <a:t>of Egypt. </a:t>
            </a:r>
            <a:r>
              <a:rPr lang="en-US" dirty="0" smtClean="0"/>
              <a:t> Francis</a:t>
            </a:r>
            <a:r>
              <a:rPr lang="en-US" dirty="0"/>
              <a:t>, who opposed the warfare, hoped to bring about peace by converting the sultan to Christianity. </a:t>
            </a:r>
            <a:r>
              <a:rPr lang="en-US" dirty="0" smtClean="0"/>
              <a:t> He </a:t>
            </a:r>
            <a:r>
              <a:rPr lang="en-US" dirty="0"/>
              <a:t>didn’t succeed, but came away from the peaceful encounter with revolutionary ideas that called for Christians to live harmoniously with Muslims. </a:t>
            </a:r>
            <a:r>
              <a:rPr lang="en-US" dirty="0" smtClean="0"/>
              <a:t> Thus </a:t>
            </a:r>
            <a:r>
              <a:rPr lang="en-US" dirty="0"/>
              <a:t>began a relationship between the two that lasted the rest of their lives, each man risking his life to promote peace between their faiths</a:t>
            </a:r>
            <a:r>
              <a:rPr lang="en-US" dirty="0" smtClean="0"/>
              <a:t>.</a:t>
            </a:r>
          </a:p>
          <a:p>
            <a:endParaRPr lang="en-US" dirty="0"/>
          </a:p>
          <a:p>
            <a:r>
              <a:rPr lang="en-US" dirty="0">
                <a:hlinkClick r:id="rId2"/>
              </a:rPr>
              <a:t>https://</a:t>
            </a:r>
            <a:r>
              <a:rPr lang="en-US" dirty="0" smtClean="0">
                <a:hlinkClick r:id="rId2"/>
              </a:rPr>
              <a:t>www.sultanandthesaintfilm.com</a:t>
            </a:r>
            <a:endParaRPr lang="en-US" dirty="0" smtClean="0"/>
          </a:p>
          <a:p>
            <a:r>
              <a:rPr lang="en-US" dirty="0" smtClean="0">
                <a:hlinkClick r:id="rId3"/>
              </a:rPr>
              <a:t>Trailer</a:t>
            </a:r>
            <a:endParaRPr lang="en-US" dirty="0" smtClean="0"/>
          </a:p>
        </p:txBody>
      </p:sp>
      <p:pic>
        <p:nvPicPr>
          <p:cNvPr id="4" name="Picture 3"/>
          <p:cNvPicPr>
            <a:picLocks noChangeAspect="1"/>
          </p:cNvPicPr>
          <p:nvPr/>
        </p:nvPicPr>
        <p:blipFill>
          <a:blip r:embed="rId4"/>
          <a:stretch>
            <a:fillRect/>
          </a:stretch>
        </p:blipFill>
        <p:spPr>
          <a:xfrm>
            <a:off x="6924113" y="3062957"/>
            <a:ext cx="4719094" cy="3309265"/>
          </a:xfrm>
          <a:prstGeom prst="rect">
            <a:avLst/>
          </a:prstGeom>
        </p:spPr>
      </p:pic>
      <p:pic>
        <p:nvPicPr>
          <p:cNvPr id="5" name="Picture 4"/>
          <p:cNvPicPr>
            <a:picLocks noChangeAspect="1"/>
          </p:cNvPicPr>
          <p:nvPr/>
        </p:nvPicPr>
        <p:blipFill>
          <a:blip r:embed="rId5"/>
          <a:stretch>
            <a:fillRect/>
          </a:stretch>
        </p:blipFill>
        <p:spPr>
          <a:xfrm>
            <a:off x="6924113" y="286603"/>
            <a:ext cx="4719094" cy="2654490"/>
          </a:xfrm>
          <a:prstGeom prst="rect">
            <a:avLst/>
          </a:prstGeom>
        </p:spPr>
      </p:pic>
    </p:spTree>
    <p:extLst>
      <p:ext uri="{BB962C8B-B14F-4D97-AF65-F5344CB8AC3E}">
        <p14:creationId xmlns:p14="http://schemas.microsoft.com/office/powerpoint/2010/main" val="14543992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OOLOD8tQ8U"/>
          <p:cNvPicPr>
            <a:picLocks noGrp="1" noRot="1" noChangeAspect="1"/>
          </p:cNvPicPr>
          <p:nvPr>
            <p:ph idx="1"/>
            <a:videoFile r:link="rId1"/>
            <p:extLst>
              <p:ext uri="{DAA4B4D4-6D71-4841-9C94-3DE7FCFB9230}">
                <p14:media xmlns:p14="http://schemas.microsoft.com/office/powerpoint/2010/main" r:link="rId2"/>
              </p:ext>
            </p:extLst>
          </p:nvPr>
        </p:nvPicPr>
        <p:blipFill>
          <a:blip r:embed="rId4"/>
          <a:stretch>
            <a:fillRect/>
          </a:stretch>
        </p:blipFill>
        <p:spPr>
          <a:xfrm>
            <a:off x="0" y="0"/>
            <a:ext cx="12192000" cy="6295292"/>
          </a:xfrm>
          <a:prstGeom prst="rect">
            <a:avLst/>
          </a:prstGeom>
        </p:spPr>
      </p:pic>
    </p:spTree>
    <p:extLst>
      <p:ext uri="{BB962C8B-B14F-4D97-AF65-F5344CB8AC3E}">
        <p14:creationId xmlns:p14="http://schemas.microsoft.com/office/powerpoint/2010/main" val="3651314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6176" y="0"/>
            <a:ext cx="10972800" cy="6858000"/>
          </a:xfrm>
        </p:spPr>
      </p:pic>
      <p:sp>
        <p:nvSpPr>
          <p:cNvPr id="61442" name="TextBox 4"/>
          <p:cNvSpPr txBox="1">
            <a:spLocks noChangeArrowheads="1"/>
          </p:cNvSpPr>
          <p:nvPr/>
        </p:nvSpPr>
        <p:spPr bwMode="auto">
          <a:xfrm>
            <a:off x="1258824" y="615460"/>
            <a:ext cx="59436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Palatino Linotype" charset="0"/>
                <a:ea typeface="ＭＳ Ｐゴシック" charset="-128"/>
              </a:defRPr>
            </a:lvl1pPr>
            <a:lvl2pPr marL="742950" indent="-285750">
              <a:defRPr sz="2400">
                <a:solidFill>
                  <a:schemeClr val="tx1"/>
                </a:solidFill>
                <a:latin typeface="Palatino Linotype" charset="0"/>
                <a:ea typeface="ＭＳ Ｐゴシック" charset="-128"/>
              </a:defRPr>
            </a:lvl2pPr>
            <a:lvl3pPr marL="1143000" indent="-228600">
              <a:defRPr sz="2400">
                <a:solidFill>
                  <a:schemeClr val="tx1"/>
                </a:solidFill>
                <a:latin typeface="Palatino Linotype" charset="0"/>
                <a:ea typeface="ＭＳ Ｐゴシック" charset="-128"/>
              </a:defRPr>
            </a:lvl3pPr>
            <a:lvl4pPr marL="1600200" indent="-228600">
              <a:defRPr sz="2400">
                <a:solidFill>
                  <a:schemeClr val="tx1"/>
                </a:solidFill>
                <a:latin typeface="Palatino Linotype" charset="0"/>
                <a:ea typeface="ＭＳ Ｐゴシック" charset="-128"/>
              </a:defRPr>
            </a:lvl4pPr>
            <a:lvl5pPr marL="2057400" indent="-228600">
              <a:defRPr sz="2400">
                <a:solidFill>
                  <a:schemeClr val="tx1"/>
                </a:solidFill>
                <a:latin typeface="Palatino Linotype" charset="0"/>
                <a:ea typeface="ＭＳ Ｐゴシック" charset="-128"/>
              </a:defRPr>
            </a:lvl5pPr>
            <a:lvl6pPr marL="2514600" indent="-228600" eaLnBrk="0" fontAlgn="base" hangingPunct="0">
              <a:spcBef>
                <a:spcPct val="0"/>
              </a:spcBef>
              <a:spcAft>
                <a:spcPct val="0"/>
              </a:spcAft>
              <a:defRPr sz="2400">
                <a:solidFill>
                  <a:schemeClr val="tx1"/>
                </a:solidFill>
                <a:latin typeface="Palatino Linotype" charset="0"/>
                <a:ea typeface="ＭＳ Ｐゴシック" charset="-128"/>
              </a:defRPr>
            </a:lvl6pPr>
            <a:lvl7pPr marL="2971800" indent="-228600" eaLnBrk="0" fontAlgn="base" hangingPunct="0">
              <a:spcBef>
                <a:spcPct val="0"/>
              </a:spcBef>
              <a:spcAft>
                <a:spcPct val="0"/>
              </a:spcAft>
              <a:defRPr sz="2400">
                <a:solidFill>
                  <a:schemeClr val="tx1"/>
                </a:solidFill>
                <a:latin typeface="Palatino Linotype" charset="0"/>
                <a:ea typeface="ＭＳ Ｐゴシック" charset="-128"/>
              </a:defRPr>
            </a:lvl7pPr>
            <a:lvl8pPr marL="3429000" indent="-228600" eaLnBrk="0" fontAlgn="base" hangingPunct="0">
              <a:spcBef>
                <a:spcPct val="0"/>
              </a:spcBef>
              <a:spcAft>
                <a:spcPct val="0"/>
              </a:spcAft>
              <a:defRPr sz="2400">
                <a:solidFill>
                  <a:schemeClr val="tx1"/>
                </a:solidFill>
                <a:latin typeface="Palatino Linotype" charset="0"/>
                <a:ea typeface="ＭＳ Ｐゴシック" charset="-128"/>
              </a:defRPr>
            </a:lvl8pPr>
            <a:lvl9pPr marL="3886200" indent="-228600" eaLnBrk="0" fontAlgn="base" hangingPunct="0">
              <a:spcBef>
                <a:spcPct val="0"/>
              </a:spcBef>
              <a:spcAft>
                <a:spcPct val="0"/>
              </a:spcAft>
              <a:defRPr sz="2400">
                <a:solidFill>
                  <a:schemeClr val="tx1"/>
                </a:solidFill>
                <a:latin typeface="Palatino Linotype" charset="0"/>
                <a:ea typeface="ＭＳ Ｐゴシック" charset="-128"/>
              </a:defRPr>
            </a:lvl9pPr>
          </a:lstStyle>
          <a:p>
            <a:r>
              <a:rPr lang="en-US" altLang="x-none" b="1" dirty="0">
                <a:solidFill>
                  <a:schemeClr val="bg1"/>
                </a:solidFill>
                <a:latin typeface="Avenir Black" charset="0"/>
              </a:rPr>
              <a:t>Be a lamp, or a lifeboat, or a ladder.</a:t>
            </a:r>
          </a:p>
          <a:p>
            <a:r>
              <a:rPr lang="en-US" altLang="x-none" b="1" dirty="0">
                <a:solidFill>
                  <a:schemeClr val="bg1"/>
                </a:solidFill>
                <a:latin typeface="Avenir Black" charset="0"/>
              </a:rPr>
              <a:t>Help someone</a:t>
            </a:r>
            <a:r>
              <a:rPr lang="ja-JP" altLang="en-US" b="1" dirty="0">
                <a:solidFill>
                  <a:schemeClr val="bg1"/>
                </a:solidFill>
                <a:latin typeface="Avenir Black" charset="0"/>
              </a:rPr>
              <a:t>’</a:t>
            </a:r>
            <a:r>
              <a:rPr lang="en-US" altLang="ja-JP" b="1" dirty="0">
                <a:solidFill>
                  <a:schemeClr val="bg1"/>
                </a:solidFill>
                <a:latin typeface="Avenir Black" charset="0"/>
              </a:rPr>
              <a:t>s soul heal.</a:t>
            </a:r>
          </a:p>
          <a:p>
            <a:r>
              <a:rPr lang="en-US" altLang="x-none" b="1" dirty="0">
                <a:solidFill>
                  <a:schemeClr val="bg1"/>
                </a:solidFill>
                <a:latin typeface="Avenir Black" charset="0"/>
              </a:rPr>
              <a:t>Walk out of your house like a shepherd.</a:t>
            </a:r>
          </a:p>
          <a:p>
            <a:r>
              <a:rPr lang="en-US" altLang="x-none" b="1" dirty="0">
                <a:solidFill>
                  <a:schemeClr val="bg1"/>
                </a:solidFill>
                <a:latin typeface="Avenir Black" charset="0"/>
              </a:rPr>
              <a:t>~Rumi</a:t>
            </a:r>
          </a:p>
        </p:txBody>
      </p:sp>
    </p:spTree>
    <p:extLst>
      <p:ext uri="{BB962C8B-B14F-4D97-AF65-F5344CB8AC3E}">
        <p14:creationId xmlns:p14="http://schemas.microsoft.com/office/powerpoint/2010/main" val="1479652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Reading: </a:t>
            </a:r>
            <a:r>
              <a:rPr lang="en-US" dirty="0" err="1" smtClean="0">
                <a:hlinkClick r:id="rId2"/>
              </a:rPr>
              <a:t>IslamFYI.org</a:t>
            </a:r>
            <a:endParaRPr lang="en-US" dirty="0"/>
          </a:p>
        </p:txBody>
      </p:sp>
      <p:sp>
        <p:nvSpPr>
          <p:cNvPr id="3" name="Content Placeholder 2"/>
          <p:cNvSpPr>
            <a:spLocks noGrp="1"/>
          </p:cNvSpPr>
          <p:nvPr>
            <p:ph idx="1"/>
          </p:nvPr>
        </p:nvSpPr>
        <p:spPr>
          <a:xfrm>
            <a:off x="1097280" y="1845734"/>
            <a:ext cx="10058400" cy="4481914"/>
          </a:xfrm>
        </p:spPr>
        <p:txBody>
          <a:bodyPr>
            <a:normAutofit/>
          </a:bodyPr>
          <a:lstStyle/>
          <a:p>
            <a:r>
              <a:rPr lang="en-US" dirty="0" smtClean="0"/>
              <a:t>“Finding </a:t>
            </a:r>
            <a:r>
              <a:rPr lang="en-US" dirty="0"/>
              <a:t>Jesus among Muslims: How Loving Islam Makes Me a Better </a:t>
            </a:r>
            <a:r>
              <a:rPr lang="en-US" dirty="0" smtClean="0"/>
              <a:t>Catholic” by Jordan </a:t>
            </a:r>
            <a:r>
              <a:rPr lang="en-US" dirty="0" err="1" smtClean="0"/>
              <a:t>Denari</a:t>
            </a:r>
            <a:r>
              <a:rPr lang="en-US" dirty="0" smtClean="0"/>
              <a:t> </a:t>
            </a:r>
            <a:r>
              <a:rPr lang="en-US" dirty="0" err="1" smtClean="0"/>
              <a:t>Duffner</a:t>
            </a:r>
            <a:endParaRPr lang="en-US" dirty="0" smtClean="0"/>
          </a:p>
          <a:p>
            <a:r>
              <a:rPr lang="en-US" dirty="0" smtClean="0"/>
              <a:t>“The </a:t>
            </a:r>
            <a:r>
              <a:rPr lang="en-US" dirty="0"/>
              <a:t>Case for </a:t>
            </a:r>
            <a:r>
              <a:rPr lang="en-US" dirty="0" err="1"/>
              <a:t>Islamo</a:t>
            </a:r>
            <a:r>
              <a:rPr lang="en-US" dirty="0"/>
              <a:t>-Christian </a:t>
            </a:r>
            <a:r>
              <a:rPr lang="en-US" dirty="0" smtClean="0"/>
              <a:t>Civilization” </a:t>
            </a:r>
            <a:r>
              <a:rPr lang="en-US" dirty="0"/>
              <a:t>by Richard </a:t>
            </a:r>
            <a:r>
              <a:rPr lang="en-US" dirty="0" err="1" smtClean="0"/>
              <a:t>Bulliet</a:t>
            </a:r>
            <a:endParaRPr lang="en-US" dirty="0" smtClean="0"/>
          </a:p>
          <a:p>
            <a:r>
              <a:rPr lang="en-US" dirty="0" smtClean="0"/>
              <a:t>“</a:t>
            </a:r>
            <a:r>
              <a:rPr lang="en-US" dirty="0"/>
              <a:t>What Everyone Needs to Know about </a:t>
            </a:r>
            <a:r>
              <a:rPr lang="en-US" dirty="0" smtClean="0"/>
              <a:t>Islam” by John </a:t>
            </a:r>
            <a:r>
              <a:rPr lang="en-US" dirty="0" smtClean="0"/>
              <a:t>Esposito</a:t>
            </a:r>
            <a:endParaRPr lang="en-US" dirty="0" smtClean="0"/>
          </a:p>
          <a:p>
            <a:r>
              <a:rPr lang="en-US" dirty="0" smtClean="0"/>
              <a:t>“A Thinking Person’s Guide to Islam” by Prince Ghazi bin Muhammad</a:t>
            </a:r>
          </a:p>
          <a:p>
            <a:r>
              <a:rPr lang="en-US" dirty="0" smtClean="0"/>
              <a:t>“Islam: A Short Guide to the Faith” edited by Roger Allen &amp; </a:t>
            </a:r>
            <a:r>
              <a:rPr lang="en-US" dirty="0" err="1" smtClean="0"/>
              <a:t>Shawkat</a:t>
            </a:r>
            <a:r>
              <a:rPr lang="en-US" dirty="0" smtClean="0"/>
              <a:t> </a:t>
            </a:r>
            <a:r>
              <a:rPr lang="en-US" dirty="0" err="1" smtClean="0"/>
              <a:t>Toorawa</a:t>
            </a:r>
            <a:endParaRPr lang="en-US" dirty="0" smtClean="0"/>
          </a:p>
          <a:p>
            <a:r>
              <a:rPr lang="en-US" dirty="0" smtClean="0"/>
              <a:t>“Islam and the Destiny of Man” by Charles Le </a:t>
            </a:r>
            <a:r>
              <a:rPr lang="en-US" dirty="0" err="1" smtClean="0"/>
              <a:t>Gai</a:t>
            </a:r>
            <a:r>
              <a:rPr lang="en-US" dirty="0" smtClean="0"/>
              <a:t> </a:t>
            </a:r>
            <a:r>
              <a:rPr lang="en-US" dirty="0" smtClean="0"/>
              <a:t>Eaton</a:t>
            </a:r>
          </a:p>
          <a:p>
            <a:r>
              <a:rPr lang="en-US" dirty="0" smtClean="0">
                <a:hlinkClick r:id="rId3"/>
              </a:rPr>
              <a:t>“Understanding Islam: A Guide for Catholic Educators”</a:t>
            </a:r>
            <a:endParaRPr lang="en-US" dirty="0" smtClean="0"/>
          </a:p>
          <a:p>
            <a:r>
              <a:rPr lang="en-US" dirty="0" smtClean="0"/>
              <a:t>“The </a:t>
            </a:r>
            <a:r>
              <a:rPr lang="en-US" dirty="0"/>
              <a:t>Saint and the Sultan: The Crusades, Islam, and Francis of </a:t>
            </a:r>
            <a:r>
              <a:rPr lang="en-US" dirty="0" smtClean="0"/>
              <a:t>Assisi” by Paul Moses</a:t>
            </a:r>
          </a:p>
          <a:p>
            <a:r>
              <a:rPr lang="en-US" dirty="0" smtClean="0">
                <a:hlinkClick r:id="rId4"/>
              </a:rPr>
              <a:t>“Muslim-Christian </a:t>
            </a:r>
            <a:r>
              <a:rPr lang="en-US" dirty="0">
                <a:hlinkClick r:id="rId4"/>
              </a:rPr>
              <a:t>Relations: Historical and Contemporary </a:t>
            </a:r>
            <a:r>
              <a:rPr lang="en-US" dirty="0" smtClean="0">
                <a:hlinkClick r:id="rId4"/>
              </a:rPr>
              <a:t>Realities” by Jane Smith</a:t>
            </a:r>
            <a:endParaRPr lang="en-US" dirty="0" smtClean="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005215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Perspectives</a:t>
            </a:r>
            <a:endParaRPr lang="en-US" dirty="0"/>
          </a:p>
        </p:txBody>
      </p:sp>
      <p:sp>
        <p:nvSpPr>
          <p:cNvPr id="3" name="Content Placeholder 2"/>
          <p:cNvSpPr>
            <a:spLocks noGrp="1"/>
          </p:cNvSpPr>
          <p:nvPr>
            <p:ph idx="1"/>
          </p:nvPr>
        </p:nvSpPr>
        <p:spPr>
          <a:xfrm>
            <a:off x="1097280" y="1845734"/>
            <a:ext cx="10058400" cy="4500202"/>
          </a:xfrm>
        </p:spPr>
        <p:txBody>
          <a:bodyPr>
            <a:normAutofit fontScale="85000" lnSpcReduction="20000"/>
          </a:bodyPr>
          <a:lstStyle/>
          <a:p>
            <a:r>
              <a:rPr lang="en-US" dirty="0">
                <a:hlinkClick r:id="rId2"/>
              </a:rPr>
              <a:t>“Dialogue &amp; Danger: Report on American Catholic Public Opinion and Portrayals of Islam”</a:t>
            </a:r>
            <a:r>
              <a:rPr lang="en-US" dirty="0"/>
              <a:t> by </a:t>
            </a:r>
            <a:r>
              <a:rPr lang="en-US" dirty="0">
                <a:hlinkClick r:id="rId3"/>
              </a:rPr>
              <a:t>The Bridge Initiative</a:t>
            </a:r>
            <a:endParaRPr lang="en-US" dirty="0"/>
          </a:p>
          <a:p>
            <a:r>
              <a:rPr lang="en-US" dirty="0" smtClean="0"/>
              <a:t>30% of Catholics </a:t>
            </a:r>
            <a:r>
              <a:rPr lang="en-US" dirty="0"/>
              <a:t>had negative views of Muslims, while only </a:t>
            </a:r>
            <a:r>
              <a:rPr lang="en-US" dirty="0" smtClean="0"/>
              <a:t>14% </a:t>
            </a:r>
            <a:r>
              <a:rPr lang="en-US" dirty="0"/>
              <a:t>had positive views.</a:t>
            </a:r>
          </a:p>
          <a:p>
            <a:r>
              <a:rPr lang="en-US" dirty="0"/>
              <a:t>N</a:t>
            </a:r>
            <a:r>
              <a:rPr lang="en-US" dirty="0" smtClean="0"/>
              <a:t>early </a:t>
            </a:r>
            <a:r>
              <a:rPr lang="en-US" dirty="0"/>
              <a:t>half of Catholics either said they had nothing in common with Muslims, or could not name any commonalities.</a:t>
            </a:r>
          </a:p>
          <a:p>
            <a:r>
              <a:rPr lang="en-US" dirty="0" smtClean="0"/>
              <a:t>Catholic </a:t>
            </a:r>
            <a:r>
              <a:rPr lang="en-US" dirty="0"/>
              <a:t>online media portrayals of Islam often place </a:t>
            </a:r>
            <a:r>
              <a:rPr lang="en-US" dirty="0" smtClean="0"/>
              <a:t>it </a:t>
            </a:r>
            <a:r>
              <a:rPr lang="en-US" dirty="0"/>
              <a:t>within the context of violence </a:t>
            </a:r>
            <a:r>
              <a:rPr lang="en-US" dirty="0" smtClean="0"/>
              <a:t>&amp; </a:t>
            </a:r>
            <a:r>
              <a:rPr lang="en-US" dirty="0"/>
              <a:t>terrorism, with headlines skewing negative </a:t>
            </a:r>
            <a:r>
              <a:rPr lang="en-US" dirty="0" smtClean="0"/>
              <a:t>&amp; </a:t>
            </a:r>
            <a:r>
              <a:rPr lang="en-US" dirty="0"/>
              <a:t>anger the primary emotion conveyed. </a:t>
            </a:r>
            <a:r>
              <a:rPr lang="en-US" dirty="0" smtClean="0"/>
              <a:t> Roughly </a:t>
            </a:r>
            <a:r>
              <a:rPr lang="en-US" dirty="0"/>
              <a:t>half of Catholics (</a:t>
            </a:r>
            <a:r>
              <a:rPr lang="en-US" dirty="0" smtClean="0"/>
              <a:t>45%) </a:t>
            </a:r>
            <a:r>
              <a:rPr lang="en-US" dirty="0"/>
              <a:t>see Islam as encouraging violence more than other world religions</a:t>
            </a:r>
            <a:r>
              <a:rPr lang="en-US" dirty="0" smtClean="0"/>
              <a:t>.</a:t>
            </a:r>
          </a:p>
          <a:p>
            <a:r>
              <a:rPr lang="en-US" dirty="0"/>
              <a:t>Pope Benedict’s Regensburg lecture </a:t>
            </a:r>
            <a:r>
              <a:rPr lang="en-US" dirty="0" smtClean="0"/>
              <a:t>(9/12/06) suggests Islam </a:t>
            </a:r>
            <a:r>
              <a:rPr lang="en-US" dirty="0"/>
              <a:t>is </a:t>
            </a:r>
            <a:r>
              <a:rPr lang="en-US" dirty="0" smtClean="0"/>
              <a:t>violent, “evil &amp; inhuman.”  Widely protested.</a:t>
            </a:r>
            <a:r>
              <a:rPr lang="en-US" dirty="0"/>
              <a:t> </a:t>
            </a:r>
            <a:endParaRPr lang="en-US" dirty="0" smtClean="0"/>
          </a:p>
          <a:p>
            <a:r>
              <a:rPr lang="en-US" dirty="0" smtClean="0"/>
              <a:t>Today, we live amidst angry &amp; debasing discourse that is heightening </a:t>
            </a:r>
            <a:r>
              <a:rPr lang="en-US" dirty="0"/>
              <a:t>global </a:t>
            </a:r>
            <a:r>
              <a:rPr lang="en-US" dirty="0" smtClean="0"/>
              <a:t>tensions.  But we need to model how </a:t>
            </a:r>
            <a:r>
              <a:rPr lang="en-US" dirty="0"/>
              <a:t>Christians </a:t>
            </a:r>
            <a:r>
              <a:rPr lang="en-US" dirty="0" smtClean="0"/>
              <a:t>&amp; </a:t>
            </a:r>
            <a:r>
              <a:rPr lang="en-US" dirty="0"/>
              <a:t>Muslims can meet one another in </a:t>
            </a:r>
            <a:r>
              <a:rPr lang="en-US" dirty="0" smtClean="0"/>
              <a:t>dialogue, especially while providing </a:t>
            </a:r>
            <a:r>
              <a:rPr lang="en-US" dirty="0"/>
              <a:t>a medium to cultivate greater </a:t>
            </a:r>
            <a:r>
              <a:rPr lang="en-US" dirty="0" smtClean="0"/>
              <a:t>understanding.</a:t>
            </a:r>
          </a:p>
          <a:p>
            <a:r>
              <a:rPr lang="en-US" dirty="0" smtClean="0"/>
              <a:t>Despite theological divides, my experience has been goodwill, shared language &amp; values:</a:t>
            </a:r>
            <a:r>
              <a:rPr lang="en-US" dirty="0"/>
              <a:t> </a:t>
            </a:r>
            <a:r>
              <a:rPr lang="en-US" dirty="0" smtClean="0"/>
              <a:t>both faith traditions believe </a:t>
            </a:r>
            <a:r>
              <a:rPr lang="en-US" dirty="0"/>
              <a:t>in one </a:t>
            </a:r>
            <a:r>
              <a:rPr lang="en-US" dirty="0" smtClean="0"/>
              <a:t>God; share </a:t>
            </a:r>
            <a:r>
              <a:rPr lang="en-US" dirty="0"/>
              <a:t>the values of peace, love of neighbor, service and care for </a:t>
            </a:r>
            <a:r>
              <a:rPr lang="en-US" dirty="0" smtClean="0"/>
              <a:t>creation.</a:t>
            </a:r>
          </a:p>
          <a:p>
            <a:r>
              <a:rPr lang="en-US" dirty="0" smtClean="0"/>
              <a:t>Bible (</a:t>
            </a:r>
            <a:r>
              <a:rPr lang="en-US" i="1" dirty="0" err="1" smtClean="0"/>
              <a:t>injil</a:t>
            </a:r>
            <a:r>
              <a:rPr lang="en-US" dirty="0" smtClean="0"/>
              <a:t>) is loved &amp; respected by Muslims.  Ex. Jesus, Messiah, Mary, etc.</a:t>
            </a:r>
          </a:p>
          <a:p>
            <a:r>
              <a:rPr lang="en-US" dirty="0" smtClean="0"/>
              <a:t>Deconstruct Conflict Narratives: Crusades, imperial projects, etc.</a:t>
            </a:r>
          </a:p>
        </p:txBody>
      </p:sp>
    </p:spTree>
    <p:extLst>
      <p:ext uri="{BB962C8B-B14F-4D97-AF65-F5344CB8AC3E}">
        <p14:creationId xmlns:p14="http://schemas.microsoft.com/office/powerpoint/2010/main" val="1429324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Jesus </a:t>
            </a:r>
            <a:r>
              <a:rPr lang="sk-SK" dirty="0" err="1"/>
              <a:t>ﷺ</a:t>
            </a:r>
            <a:r>
              <a:rPr lang="en-US" dirty="0" smtClean="0"/>
              <a:t> in Islam</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a:t>Jesus, Mary, and the angel Gabriel are all in the Quran (as are Adam, Noah, Abraham, Moses, and </a:t>
            </a:r>
            <a:r>
              <a:rPr lang="en-US" dirty="0" smtClean="0"/>
              <a:t>many other Biblical figures).</a:t>
            </a:r>
            <a:endParaRPr lang="en-US" dirty="0"/>
          </a:p>
          <a:p>
            <a:pPr lvl="0"/>
            <a:r>
              <a:rPr lang="en-US" dirty="0"/>
              <a:t>Muslims believe that Jesus </a:t>
            </a:r>
            <a:r>
              <a:rPr lang="sk-SK" dirty="0" err="1"/>
              <a:t>ﷺ</a:t>
            </a:r>
            <a:r>
              <a:rPr lang="sk-SK" dirty="0"/>
              <a:t> </a:t>
            </a:r>
            <a:r>
              <a:rPr lang="en-US" dirty="0" smtClean="0"/>
              <a:t>("</a:t>
            </a:r>
            <a:r>
              <a:rPr lang="en-US" dirty="0"/>
              <a:t>Isa" in Arabic) </a:t>
            </a:r>
            <a:r>
              <a:rPr lang="en-US" dirty="0" smtClean="0"/>
              <a:t>is </a:t>
            </a:r>
            <a:r>
              <a:rPr lang="en-US" dirty="0"/>
              <a:t>a </a:t>
            </a:r>
            <a:r>
              <a:rPr lang="en-US" dirty="0" smtClean="0"/>
              <a:t>Prophet </a:t>
            </a:r>
            <a:r>
              <a:rPr lang="en-US" dirty="0"/>
              <a:t>of </a:t>
            </a:r>
            <a:r>
              <a:rPr lang="en-US" dirty="0" smtClean="0"/>
              <a:t>God and </a:t>
            </a:r>
            <a:r>
              <a:rPr lang="en-US" dirty="0"/>
              <a:t>the Messiah who was sent to guide the Children of Israel with a new scripture, the </a:t>
            </a:r>
            <a:r>
              <a:rPr lang="en-US" dirty="0" smtClean="0"/>
              <a:t>Gospel.  He was born </a:t>
            </a:r>
            <a:r>
              <a:rPr lang="en-US" dirty="0"/>
              <a:t>to </a:t>
            </a:r>
            <a:r>
              <a:rPr lang="en-US" dirty="0" smtClean="0"/>
              <a:t>the </a:t>
            </a:r>
            <a:r>
              <a:rPr lang="en-US" dirty="0"/>
              <a:t>V</a:t>
            </a:r>
            <a:r>
              <a:rPr lang="en-US" dirty="0" smtClean="0"/>
              <a:t>irgin Mary, </a:t>
            </a:r>
            <a:r>
              <a:rPr lang="en-US" dirty="0"/>
              <a:t>and will return to Earth before </a:t>
            </a:r>
            <a:r>
              <a:rPr lang="en-US" dirty="0" smtClean="0"/>
              <a:t>Judgment Day to </a:t>
            </a:r>
            <a:r>
              <a:rPr lang="en-US" dirty="0"/>
              <a:t>restore justice and to defeat al-</a:t>
            </a:r>
            <a:r>
              <a:rPr lang="en-US" dirty="0" err="1"/>
              <a:t>Masih</a:t>
            </a:r>
            <a:r>
              <a:rPr lang="en-US" i="1" dirty="0"/>
              <a:t> </a:t>
            </a:r>
            <a:r>
              <a:rPr lang="en-US" dirty="0"/>
              <a:t>ad-</a:t>
            </a:r>
            <a:r>
              <a:rPr lang="en-US" dirty="0" err="1"/>
              <a:t>Dajjal</a:t>
            </a:r>
            <a:r>
              <a:rPr lang="en-US" dirty="0"/>
              <a:t> ("the false messiah"), also known as the </a:t>
            </a:r>
            <a:r>
              <a:rPr lang="en-US" dirty="0" smtClean="0"/>
              <a:t>Antichrist.</a:t>
            </a:r>
          </a:p>
          <a:p>
            <a:pPr lvl="0"/>
            <a:r>
              <a:rPr lang="en-US" dirty="0" smtClean="0"/>
              <a:t>Muslims </a:t>
            </a:r>
            <a:r>
              <a:rPr lang="en-US" dirty="0"/>
              <a:t>recite, "Peace be upon him" </a:t>
            </a:r>
            <a:r>
              <a:rPr lang="en-US" dirty="0" smtClean="0"/>
              <a:t>whenever </a:t>
            </a:r>
            <a:r>
              <a:rPr lang="en-US" dirty="0"/>
              <a:t>they refer to </a:t>
            </a:r>
            <a:r>
              <a:rPr lang="en-US" dirty="0" smtClean="0"/>
              <a:t>Jesus, just as with all the </a:t>
            </a:r>
            <a:r>
              <a:rPr lang="en-US" dirty="0"/>
              <a:t>other </a:t>
            </a:r>
            <a:r>
              <a:rPr lang="en-US" dirty="0" smtClean="0"/>
              <a:t>prophets.  The </a:t>
            </a:r>
            <a:r>
              <a:rPr lang="en-US" dirty="0"/>
              <a:t>Quran mentions Jesus by name </a:t>
            </a:r>
            <a:r>
              <a:rPr lang="en-US" dirty="0" smtClean="0"/>
              <a:t>25 </a:t>
            </a:r>
            <a:r>
              <a:rPr lang="en-US" dirty="0"/>
              <a:t>times.</a:t>
            </a:r>
          </a:p>
          <a:p>
            <a:pPr lvl="0"/>
            <a:r>
              <a:rPr lang="en-US" dirty="0"/>
              <a:t>Mary </a:t>
            </a:r>
            <a:r>
              <a:rPr lang="en-US" dirty="0" smtClean="0"/>
              <a:t>("Maryam") is </a:t>
            </a:r>
            <a:r>
              <a:rPr lang="en-US" dirty="0"/>
              <a:t>the only woman to be mentioned by name in the entire </a:t>
            </a:r>
            <a:r>
              <a:rPr lang="en-US" dirty="0" smtClean="0"/>
              <a:t>Quran and there is </a:t>
            </a:r>
            <a:r>
              <a:rPr lang="en-US" dirty="0"/>
              <a:t>an entire chapter </a:t>
            </a:r>
            <a:r>
              <a:rPr lang="en-US" dirty="0" smtClean="0"/>
              <a:t>named </a:t>
            </a:r>
            <a:r>
              <a:rPr lang="en-US" dirty="0"/>
              <a:t>for </a:t>
            </a:r>
            <a:r>
              <a:rPr lang="en-US" dirty="0" smtClean="0"/>
              <a:t>her.  Mary </a:t>
            </a:r>
            <a:r>
              <a:rPr lang="en-US" dirty="0"/>
              <a:t>is </a:t>
            </a:r>
            <a:r>
              <a:rPr lang="en-US" dirty="0" smtClean="0"/>
              <a:t>mentioned more times in the Quran</a:t>
            </a:r>
            <a:r>
              <a:rPr lang="en-US" dirty="0"/>
              <a:t> </a:t>
            </a:r>
            <a:r>
              <a:rPr lang="en-US" dirty="0" smtClean="0"/>
              <a:t>than </a:t>
            </a:r>
            <a:r>
              <a:rPr lang="en-US" dirty="0"/>
              <a:t>in the entire New Testament</a:t>
            </a:r>
            <a:r>
              <a:rPr lang="en-US" dirty="0" smtClean="0"/>
              <a:t>.</a:t>
            </a:r>
            <a:endParaRPr lang="en-US" dirty="0"/>
          </a:p>
          <a:p>
            <a:pPr lvl="0"/>
            <a:r>
              <a:rPr lang="en-US" dirty="0"/>
              <a:t>Muslims believe that Jesus performed miracles: </a:t>
            </a:r>
            <a:r>
              <a:rPr lang="en-US" dirty="0" smtClean="0"/>
              <a:t>the </a:t>
            </a:r>
            <a:r>
              <a:rPr lang="en-US" dirty="0"/>
              <a:t>Quran </a:t>
            </a:r>
            <a:r>
              <a:rPr lang="en-US" dirty="0" smtClean="0"/>
              <a:t>says he gave </a:t>
            </a:r>
            <a:r>
              <a:rPr lang="en-US" dirty="0"/>
              <a:t>sight to the blind, </a:t>
            </a:r>
            <a:r>
              <a:rPr lang="en-US" dirty="0" smtClean="0"/>
              <a:t>healed </a:t>
            </a:r>
            <a:r>
              <a:rPr lang="en-US" dirty="0"/>
              <a:t>lepers, </a:t>
            </a:r>
            <a:r>
              <a:rPr lang="en-US" dirty="0" smtClean="0"/>
              <a:t>breathed life into clay birds, and raised </a:t>
            </a:r>
            <a:r>
              <a:rPr lang="en-US" dirty="0"/>
              <a:t>the </a:t>
            </a:r>
            <a:r>
              <a:rPr lang="en-US" dirty="0" smtClean="0"/>
              <a:t>dead</a:t>
            </a:r>
            <a:r>
              <a:rPr lang="en-US" dirty="0"/>
              <a:t>.</a:t>
            </a:r>
          </a:p>
          <a:p>
            <a:r>
              <a:rPr lang="en-US" dirty="0"/>
              <a:t>The </a:t>
            </a:r>
            <a:r>
              <a:rPr lang="en-US" dirty="0" smtClean="0"/>
              <a:t>Quranic story </a:t>
            </a:r>
            <a:r>
              <a:rPr lang="en-US" dirty="0"/>
              <a:t>of Jesus</a:t>
            </a:r>
            <a:r>
              <a:rPr lang="en-US" dirty="0" smtClean="0"/>
              <a:t>' </a:t>
            </a:r>
            <a:r>
              <a:rPr lang="en-US" dirty="0"/>
              <a:t>birth </a:t>
            </a:r>
            <a:r>
              <a:rPr lang="en-US" dirty="0" smtClean="0"/>
              <a:t>is </a:t>
            </a:r>
            <a:r>
              <a:rPr lang="en-US" dirty="0"/>
              <a:t>also the story of his first miracle, when he spoke as an infant in the cradle and declared himself to be a </a:t>
            </a:r>
            <a:r>
              <a:rPr lang="en-US" dirty="0" smtClean="0"/>
              <a:t>Prophet </a:t>
            </a:r>
            <a:r>
              <a:rPr lang="en-US" dirty="0"/>
              <a:t>of God</a:t>
            </a:r>
            <a:r>
              <a:rPr lang="en-US" dirty="0" smtClean="0"/>
              <a:t>.</a:t>
            </a:r>
          </a:p>
        </p:txBody>
      </p:sp>
    </p:spTree>
    <p:extLst>
      <p:ext uri="{BB962C8B-B14F-4D97-AF65-F5344CB8AC3E}">
        <p14:creationId xmlns:p14="http://schemas.microsoft.com/office/powerpoint/2010/main" val="1409682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Quranic Titles for Jesus </a:t>
            </a:r>
            <a:r>
              <a:rPr lang="sk-SK" dirty="0" err="1"/>
              <a:t>ﷺ</a:t>
            </a:r>
            <a:r>
              <a:rPr lang="sk-SK" dirty="0"/>
              <a:t> </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P</a:t>
            </a:r>
            <a:r>
              <a:rPr lang="en-US" dirty="0" smtClean="0"/>
              <a:t>rophet</a:t>
            </a:r>
            <a:endParaRPr lang="en-US" dirty="0"/>
          </a:p>
          <a:p>
            <a:r>
              <a:rPr lang="en-US" dirty="0"/>
              <a:t>M</a:t>
            </a:r>
            <a:r>
              <a:rPr lang="en-US" dirty="0" smtClean="0"/>
              <a:t>essenger </a:t>
            </a:r>
            <a:r>
              <a:rPr lang="en-US" dirty="0"/>
              <a:t>of </a:t>
            </a:r>
            <a:r>
              <a:rPr lang="en-US" dirty="0" smtClean="0"/>
              <a:t>God</a:t>
            </a:r>
          </a:p>
          <a:p>
            <a:r>
              <a:rPr lang="en-US" dirty="0" smtClean="0"/>
              <a:t>of </a:t>
            </a:r>
            <a:r>
              <a:rPr lang="en-US" dirty="0"/>
              <a:t>the </a:t>
            </a:r>
            <a:r>
              <a:rPr lang="en-US" dirty="0" smtClean="0"/>
              <a:t>Righteous</a:t>
            </a:r>
            <a:endParaRPr lang="en-US" dirty="0"/>
          </a:p>
          <a:p>
            <a:r>
              <a:rPr lang="en-US" dirty="0"/>
              <a:t>W</a:t>
            </a:r>
            <a:r>
              <a:rPr lang="en-US" dirty="0" smtClean="0"/>
              <a:t>ord </a:t>
            </a:r>
            <a:r>
              <a:rPr lang="en-US" dirty="0"/>
              <a:t>of </a:t>
            </a:r>
            <a:r>
              <a:rPr lang="en-US" dirty="0" smtClean="0"/>
              <a:t>Allah</a:t>
            </a:r>
            <a:endParaRPr lang="en-US" dirty="0"/>
          </a:p>
          <a:p>
            <a:r>
              <a:rPr lang="en-US" dirty="0"/>
              <a:t>S</a:t>
            </a:r>
            <a:r>
              <a:rPr lang="en-US" dirty="0" smtClean="0"/>
              <a:t>pirit </a:t>
            </a:r>
            <a:r>
              <a:rPr lang="en-US" dirty="0"/>
              <a:t>from </a:t>
            </a:r>
            <a:r>
              <a:rPr lang="en-US" dirty="0" smtClean="0"/>
              <a:t>God</a:t>
            </a:r>
            <a:endParaRPr lang="en-US" dirty="0"/>
          </a:p>
          <a:p>
            <a:r>
              <a:rPr lang="en-US" dirty="0" smtClean="0"/>
              <a:t>Sign for humanity</a:t>
            </a:r>
            <a:endParaRPr lang="en-US" dirty="0"/>
          </a:p>
          <a:p>
            <a:r>
              <a:rPr lang="en-US" dirty="0"/>
              <a:t>M</a:t>
            </a:r>
            <a:r>
              <a:rPr lang="en-US" dirty="0" smtClean="0"/>
              <a:t>ercy </a:t>
            </a:r>
            <a:r>
              <a:rPr lang="en-US" dirty="0"/>
              <a:t>from </a:t>
            </a:r>
            <a:r>
              <a:rPr lang="en-US" dirty="0" smtClean="0"/>
              <a:t>God</a:t>
            </a:r>
            <a:endParaRPr lang="en-US" dirty="0"/>
          </a:p>
          <a:p>
            <a:r>
              <a:rPr lang="en-US" dirty="0"/>
              <a:t>t</a:t>
            </a:r>
            <a:r>
              <a:rPr lang="en-US" dirty="0" smtClean="0"/>
              <a:t>he </a:t>
            </a:r>
            <a:r>
              <a:rPr lang="en-US" dirty="0"/>
              <a:t>son of </a:t>
            </a:r>
            <a:r>
              <a:rPr lang="en-US" dirty="0" smtClean="0"/>
              <a:t>Mary</a:t>
            </a:r>
            <a:endParaRPr lang="en-US" dirty="0"/>
          </a:p>
          <a:p>
            <a:r>
              <a:rPr lang="en-US" dirty="0"/>
              <a:t>E</a:t>
            </a:r>
            <a:r>
              <a:rPr lang="en-US" dirty="0" smtClean="0"/>
              <a:t>minent </a:t>
            </a:r>
            <a:r>
              <a:rPr lang="en-US" dirty="0"/>
              <a:t>in this world &amp;</a:t>
            </a:r>
            <a:r>
              <a:rPr lang="en-US" dirty="0" smtClean="0"/>
              <a:t> </a:t>
            </a:r>
            <a:r>
              <a:rPr lang="en-US" dirty="0"/>
              <a:t>the </a:t>
            </a:r>
            <a:r>
              <a:rPr lang="en-US" dirty="0" smtClean="0"/>
              <a:t>next</a:t>
            </a:r>
          </a:p>
          <a:p>
            <a:r>
              <a:rPr lang="en-US" dirty="0"/>
              <a:t>t</a:t>
            </a:r>
            <a:r>
              <a:rPr lang="en-US" dirty="0" smtClean="0"/>
              <a:t>he Messiah</a:t>
            </a:r>
            <a:endParaRPr lang="en-US" dirty="0"/>
          </a:p>
        </p:txBody>
      </p:sp>
      <p:sp>
        <p:nvSpPr>
          <p:cNvPr id="4" name="Content Placeholder 3"/>
          <p:cNvSpPr>
            <a:spLocks noGrp="1"/>
          </p:cNvSpPr>
          <p:nvPr>
            <p:ph sz="half" idx="2"/>
          </p:nvPr>
        </p:nvSpPr>
        <p:spPr/>
        <p:txBody>
          <a:bodyPr>
            <a:normAutofit fontScale="92500" lnSpcReduction="10000"/>
          </a:bodyPr>
          <a:lstStyle/>
          <a:p>
            <a:r>
              <a:rPr lang="en-US" i="1" dirty="0" err="1" smtClean="0"/>
              <a:t>Nabi</a:t>
            </a:r>
            <a:endParaRPr lang="en-US" i="1" dirty="0"/>
          </a:p>
          <a:p>
            <a:r>
              <a:rPr lang="en-US" i="1" dirty="0" err="1" smtClean="0"/>
              <a:t>Rasul</a:t>
            </a:r>
            <a:endParaRPr lang="en-US" i="1" dirty="0"/>
          </a:p>
          <a:p>
            <a:r>
              <a:rPr lang="en-US" i="1" dirty="0" smtClean="0"/>
              <a:t>Min-as-</a:t>
            </a:r>
            <a:r>
              <a:rPr lang="en-US" i="1" dirty="0" err="1" smtClean="0"/>
              <a:t>salihin</a:t>
            </a:r>
            <a:endParaRPr lang="en-US" i="1" dirty="0"/>
          </a:p>
          <a:p>
            <a:r>
              <a:rPr lang="en-US" i="1" dirty="0" err="1" smtClean="0"/>
              <a:t>Kalimat</a:t>
            </a:r>
            <a:r>
              <a:rPr lang="en-US" i="1" dirty="0" smtClean="0"/>
              <a:t>-Allah</a:t>
            </a:r>
            <a:endParaRPr lang="en-US" i="1" dirty="0"/>
          </a:p>
          <a:p>
            <a:r>
              <a:rPr lang="en-US" i="1" dirty="0" err="1"/>
              <a:t>R</a:t>
            </a:r>
            <a:r>
              <a:rPr lang="en-US" i="1" dirty="0" err="1" smtClean="0"/>
              <a:t>uhun</a:t>
            </a:r>
            <a:r>
              <a:rPr lang="en-US" i="1" dirty="0" smtClean="0"/>
              <a:t> min Allah</a:t>
            </a:r>
            <a:endParaRPr lang="en-US" i="1" dirty="0"/>
          </a:p>
          <a:p>
            <a:r>
              <a:rPr lang="en-US" i="1" dirty="0" err="1"/>
              <a:t>A</a:t>
            </a:r>
            <a:r>
              <a:rPr lang="en-US" i="1" dirty="0" err="1" smtClean="0"/>
              <a:t>ayatun</a:t>
            </a:r>
            <a:r>
              <a:rPr lang="en-US" i="1" dirty="0" smtClean="0"/>
              <a:t> </a:t>
            </a:r>
            <a:r>
              <a:rPr lang="en-US" i="1" dirty="0" err="1" smtClean="0"/>
              <a:t>lin-naas</a:t>
            </a:r>
            <a:endParaRPr lang="en-US" i="1" dirty="0"/>
          </a:p>
          <a:p>
            <a:r>
              <a:rPr lang="en-US" i="1" dirty="0" err="1"/>
              <a:t>R</a:t>
            </a:r>
            <a:r>
              <a:rPr lang="en-US" i="1" dirty="0" err="1" smtClean="0"/>
              <a:t>ahmatan</a:t>
            </a:r>
            <a:r>
              <a:rPr lang="en-US" i="1" dirty="0" smtClean="0"/>
              <a:t> </a:t>
            </a:r>
            <a:r>
              <a:rPr lang="en-US" i="1" dirty="0" err="1"/>
              <a:t>minna</a:t>
            </a:r>
            <a:endParaRPr lang="en-US" i="1" dirty="0"/>
          </a:p>
          <a:p>
            <a:r>
              <a:rPr lang="en-US" i="1" dirty="0" smtClean="0"/>
              <a:t>ibn </a:t>
            </a:r>
            <a:r>
              <a:rPr lang="en-US" i="1" dirty="0"/>
              <a:t>Maryam</a:t>
            </a:r>
          </a:p>
          <a:p>
            <a:r>
              <a:rPr lang="en-US" i="1" dirty="0" err="1"/>
              <a:t>W</a:t>
            </a:r>
            <a:r>
              <a:rPr lang="en-US" i="1" dirty="0" err="1" smtClean="0"/>
              <a:t>ajihan</a:t>
            </a:r>
            <a:r>
              <a:rPr lang="en-US" i="1" dirty="0" smtClean="0"/>
              <a:t> </a:t>
            </a:r>
            <a:r>
              <a:rPr lang="en-US" i="1" dirty="0"/>
              <a:t>fid-</a:t>
            </a:r>
            <a:r>
              <a:rPr lang="en-US" i="1" dirty="0" err="1"/>
              <a:t>dunya</a:t>
            </a:r>
            <a:r>
              <a:rPr lang="en-US" i="1" dirty="0"/>
              <a:t> </a:t>
            </a:r>
            <a:r>
              <a:rPr lang="en-US" i="1" dirty="0" err="1" smtClean="0"/>
              <a:t>wal-akhirah</a:t>
            </a:r>
            <a:r>
              <a:rPr lang="en-US" i="1" dirty="0" smtClean="0"/>
              <a:t> </a:t>
            </a:r>
          </a:p>
          <a:p>
            <a:r>
              <a:rPr lang="en-US" i="1" dirty="0" err="1" smtClean="0"/>
              <a:t>Masih</a:t>
            </a:r>
            <a:endParaRPr lang="en-US"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0796" y="286603"/>
            <a:ext cx="2374884" cy="1812828"/>
          </a:xfrm>
          <a:prstGeom prst="rect">
            <a:avLst/>
          </a:prstGeom>
        </p:spPr>
      </p:pic>
    </p:spTree>
    <p:extLst>
      <p:ext uri="{BB962C8B-B14F-4D97-AF65-F5344CB8AC3E}">
        <p14:creationId xmlns:p14="http://schemas.microsoft.com/office/powerpoint/2010/main" val="17933802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A</a:t>
            </a:r>
            <a:r>
              <a:rPr lang="en-US" dirty="0" smtClean="0">
                <a:hlinkClick r:id="rId2"/>
              </a:rPr>
              <a:t> Common Word</a:t>
            </a:r>
            <a:endParaRPr lang="en-US" dirty="0"/>
          </a:p>
        </p:txBody>
      </p:sp>
      <p:sp>
        <p:nvSpPr>
          <p:cNvPr id="3" name="Content Placeholder 2"/>
          <p:cNvSpPr>
            <a:spLocks noGrp="1"/>
          </p:cNvSpPr>
          <p:nvPr>
            <p:ph idx="1"/>
          </p:nvPr>
        </p:nvSpPr>
        <p:spPr>
          <a:xfrm>
            <a:off x="1097280" y="1845733"/>
            <a:ext cx="10058400" cy="4471939"/>
          </a:xfrm>
        </p:spPr>
        <p:txBody>
          <a:bodyPr>
            <a:normAutofit lnSpcReduction="10000"/>
          </a:bodyPr>
          <a:lstStyle/>
          <a:p>
            <a:r>
              <a:rPr lang="en-US" dirty="0" smtClean="0"/>
              <a:t>“The </a:t>
            </a:r>
            <a:r>
              <a:rPr lang="en-US" dirty="0"/>
              <a:t>future of the world depends on peace between Muslims and Christians. The basis for this peace and understanding already exists. It is part of the very foundational principles of both faiths: love of the One God, and love of the </a:t>
            </a:r>
            <a:r>
              <a:rPr lang="en-US" dirty="0" err="1"/>
              <a:t>neighbour</a:t>
            </a:r>
            <a:r>
              <a:rPr lang="en-US" dirty="0" smtClean="0"/>
              <a:t>.”</a:t>
            </a:r>
            <a:r>
              <a:rPr lang="en-US" dirty="0"/>
              <a:t/>
            </a:r>
            <a:br>
              <a:rPr lang="en-US" dirty="0"/>
            </a:br>
            <a:r>
              <a:rPr lang="en-US" dirty="0"/>
              <a:t>—From the opening of "A Common </a:t>
            </a:r>
            <a:r>
              <a:rPr lang="en-US" dirty="0" smtClean="0"/>
              <a:t>Word”</a:t>
            </a:r>
          </a:p>
          <a:p>
            <a:endParaRPr lang="en-US" dirty="0"/>
          </a:p>
          <a:p>
            <a:r>
              <a:rPr lang="en-US" dirty="0" smtClean="0"/>
              <a:t>“</a:t>
            </a:r>
            <a:r>
              <a:rPr lang="is-IS" dirty="0" smtClean="0"/>
              <a:t>…</a:t>
            </a:r>
            <a:r>
              <a:rPr lang="en-US" dirty="0"/>
              <a:t>o</a:t>
            </a:r>
            <a:r>
              <a:rPr lang="en-US" dirty="0" smtClean="0"/>
              <a:t>ur very eternal souls are all also at stake if we fail to sincerely make every effort to make peace and come to together in harmony</a:t>
            </a:r>
            <a:r>
              <a:rPr lang="is-IS" dirty="0" smtClean="0"/>
              <a:t>…</a:t>
            </a:r>
            <a:r>
              <a:rPr lang="en-US" dirty="0" smtClean="0"/>
              <a:t>Let </a:t>
            </a:r>
            <a:r>
              <a:rPr lang="en-US" dirty="0"/>
              <a:t>us vie with each other only in righteousness and good </a:t>
            </a:r>
            <a:r>
              <a:rPr lang="en-US" dirty="0" smtClean="0"/>
              <a:t>works.  Let </a:t>
            </a:r>
            <a:r>
              <a:rPr lang="en-US" dirty="0"/>
              <a:t>us respect each other, be fair, just and kind to another and live in sincere peace, harmony and mutual goodwill</a:t>
            </a:r>
            <a:r>
              <a:rPr lang="en-US" dirty="0" smtClean="0"/>
              <a:t>.”</a:t>
            </a:r>
            <a:r>
              <a:rPr lang="en-US" dirty="0"/>
              <a:t/>
            </a:r>
            <a:br>
              <a:rPr lang="en-US" dirty="0"/>
            </a:br>
            <a:r>
              <a:rPr lang="en-US" dirty="0"/>
              <a:t>—From the ending of "A Common </a:t>
            </a:r>
            <a:r>
              <a:rPr lang="en-US" dirty="0" smtClean="0"/>
              <a:t>Word”</a:t>
            </a:r>
          </a:p>
          <a:p>
            <a:endParaRPr lang="en-US" dirty="0"/>
          </a:p>
          <a:p>
            <a:r>
              <a:rPr lang="en-US" dirty="0" smtClean="0"/>
              <a:t>Christian &amp; Muslim leaders should realize that their </a:t>
            </a:r>
            <a:r>
              <a:rPr lang="en-US" dirty="0"/>
              <a:t>faiths are interconnected </a:t>
            </a:r>
            <a:r>
              <a:rPr lang="en-US" dirty="0" smtClean="0"/>
              <a:t>and should aspire to be inclusive peacebuilders</a:t>
            </a:r>
            <a:r>
              <a:rPr lang="en-US" dirty="0" smtClean="0"/>
              <a:t>.</a:t>
            </a:r>
          </a:p>
          <a:p>
            <a:r>
              <a:rPr lang="en-US" dirty="0">
                <a:hlinkClick r:id="rId3"/>
              </a:rPr>
              <a:t>‘A Common Word’ 10 years on: Christians and Muslims must work together for peace</a:t>
            </a:r>
            <a:endParaRPr lang="en-US" dirty="0"/>
          </a:p>
          <a:p>
            <a:endParaRPr lang="en-US" dirty="0"/>
          </a:p>
        </p:txBody>
      </p:sp>
      <p:pic>
        <p:nvPicPr>
          <p:cNvPr id="4" name="Picture 3"/>
          <p:cNvPicPr>
            <a:picLocks noChangeAspect="1"/>
          </p:cNvPicPr>
          <p:nvPr/>
        </p:nvPicPr>
        <p:blipFill>
          <a:blip r:embed="rId4"/>
          <a:stretch>
            <a:fillRect/>
          </a:stretch>
        </p:blipFill>
        <p:spPr>
          <a:xfrm>
            <a:off x="9687787" y="286603"/>
            <a:ext cx="1467893" cy="1461340"/>
          </a:xfrm>
          <a:prstGeom prst="rect">
            <a:avLst/>
          </a:prstGeom>
        </p:spPr>
      </p:pic>
    </p:spTree>
    <p:extLst>
      <p:ext uri="{BB962C8B-B14F-4D97-AF65-F5344CB8AC3E}">
        <p14:creationId xmlns:p14="http://schemas.microsoft.com/office/powerpoint/2010/main" val="1378051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Pope Francis: “the people’s Pope”</a:t>
            </a:r>
            <a:endParaRPr lang="en-US" dirty="0"/>
          </a:p>
        </p:txBody>
      </p:sp>
      <p:sp>
        <p:nvSpPr>
          <p:cNvPr id="3" name="Content Placeholder 2"/>
          <p:cNvSpPr>
            <a:spLocks noGrp="1"/>
          </p:cNvSpPr>
          <p:nvPr>
            <p:ph idx="1"/>
          </p:nvPr>
        </p:nvSpPr>
        <p:spPr>
          <a:xfrm>
            <a:off x="1097280" y="1845734"/>
            <a:ext cx="6958584" cy="4481914"/>
          </a:xfrm>
        </p:spPr>
        <p:txBody>
          <a:bodyPr>
            <a:normAutofit/>
          </a:bodyPr>
          <a:lstStyle/>
          <a:p>
            <a:r>
              <a:rPr lang="en-US" dirty="0" smtClean="0"/>
              <a:t>Captured </a:t>
            </a:r>
            <a:r>
              <a:rPr lang="en-US" i="1" dirty="0" smtClean="0"/>
              <a:t>zeitgeist</a:t>
            </a:r>
            <a:r>
              <a:rPr lang="en-US" dirty="0" smtClean="0"/>
              <a:t> of people wanting to move beyond theology to impactful action that produces positive changes.</a:t>
            </a:r>
          </a:p>
          <a:p>
            <a:r>
              <a:rPr lang="en-US" dirty="0"/>
              <a:t>“Seeing and acting with mercy: That is holiness</a:t>
            </a:r>
            <a:r>
              <a:rPr lang="en-US" dirty="0" smtClean="0"/>
              <a:t>.” </a:t>
            </a:r>
            <a:r>
              <a:rPr lang="en-US" dirty="0"/>
              <a:t>-</a:t>
            </a:r>
            <a:r>
              <a:rPr lang="en-US" dirty="0" smtClean="0">
                <a:hlinkClick r:id="rId2"/>
              </a:rPr>
              <a:t>Gaudete </a:t>
            </a:r>
            <a:r>
              <a:rPr lang="en-US" dirty="0">
                <a:hlinkClick r:id="rId2"/>
              </a:rPr>
              <a:t>et </a:t>
            </a:r>
            <a:r>
              <a:rPr lang="en-US" dirty="0" err="1" smtClean="0">
                <a:hlinkClick r:id="rId2"/>
              </a:rPr>
              <a:t>Exsultate</a:t>
            </a:r>
            <a:endParaRPr lang="en-US" dirty="0" smtClean="0"/>
          </a:p>
          <a:p>
            <a:r>
              <a:rPr lang="en-US" dirty="0" smtClean="0"/>
              <a:t>His message of mercy &amp; humility resonates deeply with Muslims:</a:t>
            </a:r>
          </a:p>
          <a:p>
            <a:r>
              <a:rPr lang="en-US" dirty="0"/>
              <a:t>“</a:t>
            </a:r>
            <a:r>
              <a:rPr lang="en-US" i="1" dirty="0"/>
              <a:t>People who show mercy to others will be shown mercy by the All-Merciful.  Be merciful to those on earth and the One in the heavens will be merciful to you.</a:t>
            </a:r>
            <a:r>
              <a:rPr lang="en-US" dirty="0"/>
              <a:t>” </a:t>
            </a:r>
            <a:r>
              <a:rPr lang="en-US" dirty="0" smtClean="0"/>
              <a:t>-</a:t>
            </a:r>
            <a:r>
              <a:rPr lang="en-US" dirty="0"/>
              <a:t>Prophet Muhammad</a:t>
            </a:r>
          </a:p>
          <a:p>
            <a:r>
              <a:rPr lang="en-US" dirty="0" smtClean="0"/>
              <a:t>Thus, Muslims feel spiritual connection with Pope Francis</a:t>
            </a:r>
            <a:endParaRPr lang="en-US" dirty="0"/>
          </a:p>
        </p:txBody>
      </p:sp>
      <p:pic>
        <p:nvPicPr>
          <p:cNvPr id="4" name="Picture 3"/>
          <p:cNvPicPr>
            <a:picLocks noChangeAspect="1"/>
          </p:cNvPicPr>
          <p:nvPr/>
        </p:nvPicPr>
        <p:blipFill>
          <a:blip r:embed="rId3"/>
          <a:stretch>
            <a:fillRect/>
          </a:stretch>
        </p:blipFill>
        <p:spPr>
          <a:xfrm>
            <a:off x="8189091" y="1845734"/>
            <a:ext cx="3742121" cy="2492913"/>
          </a:xfrm>
          <a:prstGeom prst="rect">
            <a:avLst/>
          </a:prstGeom>
        </p:spPr>
      </p:pic>
    </p:spTree>
    <p:extLst>
      <p:ext uri="{BB962C8B-B14F-4D97-AF65-F5344CB8AC3E}">
        <p14:creationId xmlns:p14="http://schemas.microsoft.com/office/powerpoint/2010/main" val="1094701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931" y="408306"/>
            <a:ext cx="5515112" cy="3100866"/>
          </a:xfrm>
          <a:prstGeom prst="rect">
            <a:avLst/>
          </a:prstGeom>
        </p:spPr>
      </p:pic>
      <p:pic>
        <p:nvPicPr>
          <p:cNvPr id="3" name="Picture 2"/>
          <p:cNvPicPr>
            <a:picLocks noChangeAspect="1"/>
          </p:cNvPicPr>
          <p:nvPr/>
        </p:nvPicPr>
        <p:blipFill>
          <a:blip r:embed="rId3"/>
          <a:stretch>
            <a:fillRect/>
          </a:stretch>
        </p:blipFill>
        <p:spPr>
          <a:xfrm>
            <a:off x="6737805" y="408306"/>
            <a:ext cx="4253281" cy="2658300"/>
          </a:xfrm>
          <a:prstGeom prst="rect">
            <a:avLst/>
          </a:prstGeom>
        </p:spPr>
      </p:pic>
      <p:pic>
        <p:nvPicPr>
          <p:cNvPr id="4" name="Picture 3"/>
          <p:cNvPicPr>
            <a:picLocks noChangeAspect="1"/>
          </p:cNvPicPr>
          <p:nvPr/>
        </p:nvPicPr>
        <p:blipFill>
          <a:blip r:embed="rId4"/>
          <a:stretch>
            <a:fillRect/>
          </a:stretch>
        </p:blipFill>
        <p:spPr>
          <a:xfrm>
            <a:off x="6070294" y="3175552"/>
            <a:ext cx="5588305" cy="3144691"/>
          </a:xfrm>
          <a:prstGeom prst="rect">
            <a:avLst/>
          </a:prstGeom>
        </p:spPr>
      </p:pic>
      <p:sp>
        <p:nvSpPr>
          <p:cNvPr id="5" name="Content Placeholder 2"/>
          <p:cNvSpPr txBox="1">
            <a:spLocks/>
          </p:cNvSpPr>
          <p:nvPr/>
        </p:nvSpPr>
        <p:spPr>
          <a:xfrm>
            <a:off x="428931" y="3668708"/>
            <a:ext cx="5377509" cy="240290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smtClean="0"/>
              <a:t>“All of us together, Muslims, Hindus, Catholics, Copts, Evangelical [Protestants] brothers and sisters — children of the same God — we want to live in peace, integrated.”</a:t>
            </a:r>
          </a:p>
          <a:p>
            <a:r>
              <a:rPr lang="en-US" dirty="0" smtClean="0"/>
              <a:t>–Pope Francis Maundy Thursday homily 2016</a:t>
            </a:r>
          </a:p>
        </p:txBody>
      </p:sp>
    </p:spTree>
    <p:extLst>
      <p:ext uri="{BB962C8B-B14F-4D97-AF65-F5344CB8AC3E}">
        <p14:creationId xmlns:p14="http://schemas.microsoft.com/office/powerpoint/2010/main" val="1092606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Catholic-Muslim Connections</a:t>
            </a:r>
            <a:endParaRPr lang="en-US" dirty="0"/>
          </a:p>
        </p:txBody>
      </p:sp>
      <p:sp>
        <p:nvSpPr>
          <p:cNvPr id="3" name="Content Placeholder 2"/>
          <p:cNvSpPr>
            <a:spLocks noGrp="1"/>
          </p:cNvSpPr>
          <p:nvPr>
            <p:ph idx="1"/>
          </p:nvPr>
        </p:nvSpPr>
        <p:spPr>
          <a:xfrm>
            <a:off x="1097280" y="1845734"/>
            <a:ext cx="10058400" cy="4484728"/>
          </a:xfrm>
        </p:spPr>
        <p:txBody>
          <a:bodyPr>
            <a:normAutofit/>
          </a:bodyPr>
          <a:lstStyle/>
          <a:p>
            <a:pPr marL="0" indent="0">
              <a:buNone/>
            </a:pPr>
            <a:r>
              <a:rPr lang="en-US" dirty="0" smtClean="0"/>
              <a:t>Shared language: service, ethics, spirituality, community </a:t>
            </a:r>
          </a:p>
          <a:p>
            <a:pPr marL="0" indent="0">
              <a:buNone/>
            </a:pPr>
            <a:r>
              <a:rPr lang="en-US" dirty="0"/>
              <a:t>Call to “consistent ethic of life” that weaves issues of life &amp; social justice into a “seamless garment.” (Cardinal Joseph L. </a:t>
            </a:r>
            <a:r>
              <a:rPr lang="en-US" dirty="0" err="1"/>
              <a:t>Bernardin</a:t>
            </a:r>
            <a:r>
              <a:rPr lang="en-US" dirty="0" smtClean="0"/>
              <a:t>)</a:t>
            </a:r>
          </a:p>
          <a:p>
            <a:pPr marL="0" indent="0">
              <a:buNone/>
            </a:pPr>
            <a:r>
              <a:rPr lang="en-US" dirty="0" smtClean="0"/>
              <a:t>Both Catholics &amp; Muslims trying to voice greater </a:t>
            </a:r>
            <a:r>
              <a:rPr lang="en-US" dirty="0"/>
              <a:t>Moral Conscience </a:t>
            </a:r>
            <a:r>
              <a:rPr lang="en-US" dirty="0" smtClean="0"/>
              <a:t>to reorient </a:t>
            </a:r>
            <a:r>
              <a:rPr lang="en-US" dirty="0"/>
              <a:t>humanity</a:t>
            </a:r>
            <a:endParaRPr lang="en-US" dirty="0" smtClean="0"/>
          </a:p>
          <a:p>
            <a:pPr marL="0" indent="0">
              <a:buNone/>
            </a:pPr>
            <a:r>
              <a:rPr lang="en-US" dirty="0" smtClean="0"/>
              <a:t>Muslims feel comfortable with Catholics, especially over shared concern for Tradition: grounded with texts, scriptural analysis, liturgy, spiritual disciplines, etc.</a:t>
            </a:r>
          </a:p>
          <a:p>
            <a:pPr marL="0" indent="0">
              <a:buNone/>
            </a:pPr>
            <a:r>
              <a:rPr lang="en-US" dirty="0" smtClean="0"/>
              <a:t>Abiding respect between theologians, especially for respecting, reviving &amp; exploring Tradition in an increasingly tradition-less world</a:t>
            </a:r>
          </a:p>
          <a:p>
            <a:pPr marL="0" indent="0">
              <a:buNone/>
            </a:pPr>
            <a:r>
              <a:rPr lang="en-US" dirty="0" smtClean="0"/>
              <a:t>How, not just what, do you think of God?  Religion</a:t>
            </a:r>
            <a:r>
              <a:rPr lang="en-US" dirty="0" smtClean="0"/>
              <a:t>?</a:t>
            </a:r>
          </a:p>
          <a:p>
            <a:pPr marL="0" indent="0">
              <a:buNone/>
            </a:pPr>
            <a:endParaRPr lang="en-US" dirty="0" smtClean="0"/>
          </a:p>
          <a:p>
            <a:pPr marL="0" indent="0">
              <a:buNone/>
            </a:pPr>
            <a:r>
              <a:rPr lang="en-US" dirty="0" smtClean="0">
                <a:hlinkClick r:id="rId2"/>
              </a:rPr>
              <a:t>The </a:t>
            </a:r>
            <a:r>
              <a:rPr lang="en-US" dirty="0" err="1" smtClean="0">
                <a:hlinkClick r:id="rId2"/>
              </a:rPr>
              <a:t>Uncommonality</a:t>
            </a:r>
            <a:r>
              <a:rPr lang="en-US" dirty="0" smtClean="0">
                <a:hlinkClick r:id="rId2"/>
              </a:rPr>
              <a:t> of “A Common Word” by Joseph </a:t>
            </a:r>
            <a:r>
              <a:rPr lang="en-US" dirty="0" err="1" smtClean="0">
                <a:hlinkClick r:id="rId2"/>
              </a:rPr>
              <a:t>Lumbard</a:t>
            </a:r>
            <a:endParaRPr lang="en-US" dirty="0"/>
          </a:p>
        </p:txBody>
      </p:sp>
    </p:spTree>
    <p:extLst>
      <p:ext uri="{BB962C8B-B14F-4D97-AF65-F5344CB8AC3E}">
        <p14:creationId xmlns:p14="http://schemas.microsoft.com/office/powerpoint/2010/main" val="662483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a:xfrm>
            <a:off x="1097280" y="1845734"/>
            <a:ext cx="10058400" cy="4481914"/>
          </a:xfrm>
        </p:spPr>
        <p:txBody>
          <a:bodyPr>
            <a:normAutofit fontScale="92500" lnSpcReduction="10000"/>
          </a:bodyPr>
          <a:lstStyle/>
          <a:p>
            <a:r>
              <a:rPr lang="en-US" dirty="0" smtClean="0"/>
              <a:t>Muslims believe in religious leadership that exemplifies integrity, competence &amp; relevance.</a:t>
            </a:r>
          </a:p>
          <a:p>
            <a:r>
              <a:rPr lang="en-US" dirty="0" smtClean="0"/>
              <a:t>Thus, Muslims appreciate Pope Francis’ struggle to find right language on today’s vexing social, economic &amp; ethical issues.</a:t>
            </a:r>
          </a:p>
          <a:p>
            <a:r>
              <a:rPr lang="en-US" dirty="0" smtClean="0"/>
              <a:t>Pope Francis may have done less formal interfaith, but he’s doing practical interfaith work.</a:t>
            </a:r>
          </a:p>
          <a:p>
            <a:r>
              <a:rPr lang="en-US" dirty="0" smtClean="0"/>
              <a:t>This embodied moral conscience invites Catholic-Muslim engagement around big political questions &amp; presents common ground going forward:</a:t>
            </a:r>
          </a:p>
          <a:p>
            <a:pPr lvl="1"/>
            <a:r>
              <a:rPr lang="en-US" dirty="0" smtClean="0"/>
              <a:t>Environment</a:t>
            </a:r>
          </a:p>
          <a:p>
            <a:pPr lvl="1"/>
            <a:r>
              <a:rPr lang="en-US" dirty="0" smtClean="0"/>
              <a:t>Care for migrants/strangers &amp; the poor</a:t>
            </a:r>
          </a:p>
          <a:p>
            <a:pPr lvl="1"/>
            <a:r>
              <a:rPr lang="en-US" dirty="0" smtClean="0"/>
              <a:t>Bioethics</a:t>
            </a:r>
          </a:p>
          <a:p>
            <a:pPr lvl="1"/>
            <a:r>
              <a:rPr lang="en-US" dirty="0" smtClean="0"/>
              <a:t>Social disintegration</a:t>
            </a:r>
          </a:p>
          <a:p>
            <a:pPr lvl="1"/>
            <a:r>
              <a:rPr lang="en-US" dirty="0" smtClean="0"/>
              <a:t>Materialism</a:t>
            </a:r>
          </a:p>
          <a:p>
            <a:pPr lvl="1"/>
            <a:r>
              <a:rPr lang="en-US" dirty="0" smtClean="0"/>
              <a:t>Violence</a:t>
            </a:r>
          </a:p>
          <a:p>
            <a:pPr lvl="1"/>
            <a:endParaRPr lang="en-US" dirty="0"/>
          </a:p>
          <a:p>
            <a:pPr lvl="1"/>
            <a:r>
              <a:rPr lang="en-US" dirty="0" smtClean="0">
                <a:hlinkClick r:id="rId2"/>
              </a:rPr>
              <a:t>Marrakesh Declaration</a:t>
            </a:r>
            <a:r>
              <a:rPr lang="en-US" dirty="0" smtClean="0"/>
              <a:t>: </a:t>
            </a:r>
            <a:r>
              <a:rPr lang="en-US" dirty="0"/>
              <a:t>champions "defending the rights of religious minorities in </a:t>
            </a:r>
            <a:r>
              <a:rPr lang="en-US" dirty="0" smtClean="0"/>
              <a:t>predominantly</a:t>
            </a:r>
            <a:r>
              <a:rPr lang="en-US" dirty="0"/>
              <a:t> </a:t>
            </a:r>
            <a:r>
              <a:rPr lang="en-US" dirty="0" smtClean="0"/>
              <a:t>Muslim countries.”</a:t>
            </a:r>
          </a:p>
        </p:txBody>
      </p:sp>
    </p:spTree>
    <p:extLst>
      <p:ext uri="{BB962C8B-B14F-4D97-AF65-F5344CB8AC3E}">
        <p14:creationId xmlns:p14="http://schemas.microsoft.com/office/powerpoint/2010/main" val="91961806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1304</TotalTime>
  <Words>920</Words>
  <Application>Microsoft Macintosh PowerPoint</Application>
  <PresentationFormat>Widescreen</PresentationFormat>
  <Paragraphs>100</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Avenir Black</vt:lpstr>
      <vt:lpstr>Calibri</vt:lpstr>
      <vt:lpstr>Calibri Light</vt:lpstr>
      <vt:lpstr>ＭＳ Ｐゴシック</vt:lpstr>
      <vt:lpstr>Retrospect</vt:lpstr>
      <vt:lpstr>Catholic – Muslim Relations:  Current Perspectives &amp; Future Directions</vt:lpstr>
      <vt:lpstr>Current Perspectives</vt:lpstr>
      <vt:lpstr>Jesus ﷺ in Islam</vt:lpstr>
      <vt:lpstr>Quranic Titles for Jesus ﷺ </vt:lpstr>
      <vt:lpstr>A Common Word</vt:lpstr>
      <vt:lpstr>Pope Francis: “the people’s Pope”</vt:lpstr>
      <vt:lpstr>PowerPoint Presentation</vt:lpstr>
      <vt:lpstr>Catholic-Muslim Connections</vt:lpstr>
      <vt:lpstr>Future Directions</vt:lpstr>
      <vt:lpstr>“The Sultan &amp; the Saint”</vt:lpstr>
      <vt:lpstr>PowerPoint Presentation</vt:lpstr>
      <vt:lpstr>PowerPoint Presentation</vt:lpstr>
      <vt:lpstr>Recommended Reading: IslamFYI.org</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Catholic – Muslim Relations</dc:title>
  <dc:creator>Lisa Kinney-Bajwa</dc:creator>
  <cp:lastModifiedBy>Lisa Kinney-Bajwa</cp:lastModifiedBy>
  <cp:revision>38</cp:revision>
  <dcterms:created xsi:type="dcterms:W3CDTF">2018-04-10T13:22:53Z</dcterms:created>
  <dcterms:modified xsi:type="dcterms:W3CDTF">2018-04-16T21:27:34Z</dcterms:modified>
</cp:coreProperties>
</file>